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71148"/>
  </p:normalViewPr>
  <p:slideViewPr>
    <p:cSldViewPr snapToGrid="0" snapToObjects="1">
      <p:cViewPr varScale="1">
        <p:scale>
          <a:sx n="86" d="100"/>
          <a:sy n="86" d="100"/>
        </p:scale>
        <p:origin x="1784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34973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D8D6FD-5281-AB50-5A1C-ACEAF35B78C5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63500" y="63500"/>
            <a:ext cx="2709863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Confidential - Oracle Restricted \Employees Only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86A3219-46AF-6548-DB0B-DF49E7337BAE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42100"/>
            <a:ext cx="2709863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Confidential - Oracle Restricted \Employees Only</a:t>
            </a:r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1874519"/>
            <a:ext cx="10607040" cy="2743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8000" b="1" i="0">
                <a:solidFill>
                  <a:srgbClr val="16181D"/>
                </a:solidFill>
                <a:latin typeface="Palatino"/>
              </a:rPr>
              <a:t>Traffic Has
Shape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5029200"/>
            <a:ext cx="1060704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2000" b="0" i="1">
                <a:solidFill>
                  <a:srgbClr val="16181D"/>
                </a:solidFill>
                <a:latin typeface="Palatino"/>
              </a:rPr>
              <a:t>“The purpose of computing is insight, not numbers.”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5486400"/>
            <a:ext cx="1060704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00" b="0" i="1">
                <a:solidFill>
                  <a:srgbClr val="56544E"/>
                </a:solidFill>
                <a:latin typeface="Palatino"/>
              </a:rPr>
              <a:t>— Richard Hamming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822960" y="2331720"/>
            <a:ext cx="640080" cy="54864"/>
          </a:xfrm>
          <a:prstGeom prst="rect">
            <a:avLst/>
          </a:prstGeom>
          <a:solidFill>
            <a:srgbClr val="B0573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822960" y="2450592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400" b="1" i="0">
                <a:solidFill>
                  <a:srgbClr val="B0573C"/>
                </a:solidFill>
                <a:latin typeface="Menlo"/>
              </a:rPr>
              <a:t>AXIS 2 OF 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971800"/>
            <a:ext cx="10698480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5800" b="1" i="0">
                <a:solidFill>
                  <a:srgbClr val="16181D"/>
                </a:solidFill>
                <a:latin typeface="Palatino"/>
              </a:rPr>
              <a:t>Arrival shape.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547104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Traffic Has Shape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89920" y="6547104"/>
            <a:ext cx="914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12 / 36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868680"/>
            <a:ext cx="10972800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3400" b="1" i="0">
                <a:solidFill>
                  <a:srgbClr val="16181D"/>
                </a:solidFill>
                <a:latin typeface="Palatino"/>
              </a:rPr>
              <a:t>Rate says how much. The gaps say when.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011680"/>
            <a:ext cx="1088136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500" b="0" i="1">
                <a:solidFill>
                  <a:srgbClr val="56544E"/>
                </a:solidFill>
                <a:latin typeface="Georgia"/>
              </a:rPr>
              <a:t>One number scores the spacing, the CV of the gaps: 0 even · 1 random · &gt;1 bursty. At a fixed mean load, CV tells us what the rate hides.</a:t>
            </a:r>
          </a:p>
        </p:txBody>
      </p:sp>
      <p:pic>
        <p:nvPicPr>
          <p:cNvPr id="5" name="Picture 4" descr="arrival_foundat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2907791"/>
            <a:ext cx="10881360" cy="2743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6547104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Traffic Has Shape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89920" y="6547104"/>
            <a:ext cx="914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13 / 36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868680"/>
            <a:ext cx="10972800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3400" b="1" i="0">
                <a:solidFill>
                  <a:srgbClr val="16181D"/>
                </a:solidFill>
                <a:latin typeface="Palatino"/>
              </a:rPr>
              <a:t>Variable arrivals build a queue.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011680"/>
            <a:ext cx="1088136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500" b="0" i="1">
                <a:solidFill>
                  <a:srgbClr val="56544E"/>
                </a:solidFill>
                <a:latin typeface="Georgia"/>
              </a:rPr>
              <a:t>Variability alone builds a queue. These spikes can still drain between bursts.</a:t>
            </a:r>
          </a:p>
        </p:txBody>
      </p:sp>
      <p:pic>
        <p:nvPicPr>
          <p:cNvPr id="5" name="Picture 4" descr="cv_queu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2542032"/>
            <a:ext cx="10881360" cy="31089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6547104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Traffic Has Shape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89920" y="6547104"/>
            <a:ext cx="914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14 / 36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868680"/>
            <a:ext cx="10972800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3400" b="1" i="0">
                <a:solidFill>
                  <a:srgbClr val="16181D"/>
                </a:solidFill>
                <a:latin typeface="Palatino"/>
              </a:rPr>
              <a:t>Burstier arrivals overflow the buffer.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011680"/>
            <a:ext cx="1088136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400" b="0" i="1">
                <a:solidFill>
                  <a:srgbClr val="56544E"/>
                </a:solidFill>
                <a:latin typeface="Georgia"/>
              </a:rPr>
              <a:t>One 100 Mbps queue, 120-packet buffer, 80 Mbps offered. Only the arrival CV changes.</a:t>
            </a:r>
          </a:p>
        </p:txBody>
      </p:sp>
      <p:pic>
        <p:nvPicPr>
          <p:cNvPr id="5" name="Picture 4" descr="ns3_consequenc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2651760"/>
            <a:ext cx="10881360" cy="2971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6547104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Traffic Has Shape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89920" y="6547104"/>
            <a:ext cx="914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15 / 36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868680"/>
            <a:ext cx="10972800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3400" b="1" i="0">
                <a:solidFill>
                  <a:srgbClr val="16181D"/>
                </a:solidFill>
                <a:latin typeface="Palatino"/>
              </a:rPr>
              <a:t>The queue integrates the burst.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783080"/>
            <a:ext cx="10881360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400" b="0" i="1">
                <a:solidFill>
                  <a:srgbClr val="56544E"/>
                </a:solidFill>
                <a:latin typeface="Georgia"/>
              </a:rPr>
              <a:t>What costs you is the AREA above service: height × duration. A tall, short burst (left) drains; a lower, long burst (right) holds more area and overflows into loss.</a:t>
            </a:r>
          </a:p>
        </p:txBody>
      </p:sp>
      <p:pic>
        <p:nvPicPr>
          <p:cNvPr id="5" name="Picture 4" descr="burst_are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2331720"/>
            <a:ext cx="10881360" cy="32918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6547104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Traffic Has Shape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89920" y="6547104"/>
            <a:ext cx="914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16 / 36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868680"/>
            <a:ext cx="10972800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3400" b="1" i="0">
                <a:solidFill>
                  <a:srgbClr val="16181D"/>
                </a:solidFill>
                <a:latin typeface="Palatino"/>
              </a:rPr>
              <a:t>More burstiness, much more waiting.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874519"/>
            <a:ext cx="10881360" cy="26545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600" b="0" i="1" dirty="0">
                <a:solidFill>
                  <a:srgbClr val="56544E"/>
                </a:solidFill>
                <a:latin typeface="Georgia"/>
              </a:rPr>
              <a:t>Kingman intuition: waiting grows roughly with CV².</a:t>
            </a:r>
          </a:p>
        </p:txBody>
      </p:sp>
      <p:pic>
        <p:nvPicPr>
          <p:cNvPr id="5" name="Picture 4" descr="ns3_gg1_kingma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2450592"/>
            <a:ext cx="10881360" cy="32918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6547104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Traffic Has Shape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89920" y="6547104"/>
            <a:ext cx="914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17 / 36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868680"/>
            <a:ext cx="10972800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3400" b="1" i="0">
                <a:solidFill>
                  <a:srgbClr val="16181D"/>
                </a:solidFill>
                <a:latin typeface="Palatino"/>
              </a:rPr>
              <a:t>Buffers change the tradeoff; they don't remove burstiness.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103120"/>
            <a:ext cx="1088136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400" b="0" i="1">
                <a:solidFill>
                  <a:srgbClr val="56544E"/>
                </a:solidFill>
                <a:latin typeface="Georgia"/>
              </a:rPr>
              <a:t>Bursty traffic only trades loss for delay. The fix isn't more buffer; it's managing the shape: pacing, AQM/ECN, admission, isolation.</a:t>
            </a:r>
          </a:p>
        </p:txBody>
      </p:sp>
      <p:pic>
        <p:nvPicPr>
          <p:cNvPr id="5" name="Picture 4" descr="ns3_buffer_swee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2606040"/>
            <a:ext cx="10881360" cy="30175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6547104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Traffic Has Shape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89920" y="6547104"/>
            <a:ext cx="914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18 / 36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822960" y="2331720"/>
            <a:ext cx="640080" cy="54864"/>
          </a:xfrm>
          <a:prstGeom prst="rect">
            <a:avLst/>
          </a:prstGeom>
          <a:solidFill>
            <a:srgbClr val="4F7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822960" y="2450592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400" b="1" i="0">
                <a:solidFill>
                  <a:srgbClr val="4F7A4A"/>
                </a:solidFill>
                <a:latin typeface="Menlo"/>
              </a:rPr>
              <a:t>AXIS 3 OF 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971800"/>
            <a:ext cx="10698480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5800" b="1" i="0">
                <a:solidFill>
                  <a:srgbClr val="16181D"/>
                </a:solidFill>
                <a:latin typeface="Palatino"/>
              </a:rPr>
              <a:t>Time-scale shape.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547104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Traffic Has Shape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89920" y="6547104"/>
            <a:ext cx="914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19 / 36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868680"/>
            <a:ext cx="10972800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3400" b="1" i="0">
                <a:solidFill>
                  <a:srgbClr val="16181D"/>
                </a:solidFill>
                <a:latin typeface="Palatino"/>
              </a:rPr>
              <a:t>The order is what built the queue.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011680"/>
            <a:ext cx="1088136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400" b="0" i="1">
                <a:solidFill>
                  <a:srgbClr val="56544E"/>
                </a:solidFill>
                <a:latin typeface="Georgia"/>
              </a:rPr>
              <a:t>Identical values, reordered: cluster the highs and the queue explodes.</a:t>
            </a:r>
          </a:p>
        </p:txBody>
      </p:sp>
      <p:pic>
        <p:nvPicPr>
          <p:cNvPr id="5" name="Picture 4" descr="spread_vs_ord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2651760"/>
            <a:ext cx="10881360" cy="3200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6547104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Traffic Has Shape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89920" y="6547104"/>
            <a:ext cx="914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20 / 36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868680"/>
            <a:ext cx="10972800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3400" b="1" i="0">
                <a:solidFill>
                  <a:srgbClr val="16181D"/>
                </a:solidFill>
                <a:latin typeface="Palatino"/>
              </a:rPr>
              <a:t>Correlation turns safe sources into one burst.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011680"/>
            <a:ext cx="1088136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400" b="0" i="1">
                <a:solidFill>
                  <a:srgbClr val="56544E"/>
                </a:solidFill>
                <a:latin typeface="Georgia"/>
              </a:rPr>
              <a:t>Independent, the bursts cancel out. Aligned, they become one big burst: cron jobs, retry storms, synced timeouts.</a:t>
            </a:r>
          </a:p>
        </p:txBody>
      </p:sp>
      <p:pic>
        <p:nvPicPr>
          <p:cNvPr id="5" name="Picture 4" descr="ns3_correlat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2697480"/>
            <a:ext cx="10881360" cy="30175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6547104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Traffic Has Shape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89920" y="6547104"/>
            <a:ext cx="914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21 / 36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868680"/>
            <a:ext cx="10972800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3400" b="1" i="0">
                <a:solidFill>
                  <a:srgbClr val="16181D"/>
                </a:solidFill>
                <a:latin typeface="Palatino"/>
              </a:rPr>
              <a:t>Same link. Same load. Different queue.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0" y="2377440"/>
            <a:ext cx="219456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100" b="1" i="0">
                <a:solidFill>
                  <a:srgbClr val="8F8E89"/>
                </a:solidFill>
                <a:latin typeface="Menlo"/>
              </a:rPr>
              <a:t>smooth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863840" y="2377440"/>
            <a:ext cx="219456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100" b="1" i="0">
                <a:solidFill>
                  <a:srgbClr val="8F8E89"/>
                </a:solidFill>
                <a:latin typeface="Menlo"/>
              </a:rPr>
              <a:t>bursty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880360"/>
            <a:ext cx="3566160" cy="6400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8000"/>
              </a:lnSpc>
            </a:pPr>
            <a:r>
              <a:rPr sz="1700" b="0" i="0">
                <a:solidFill>
                  <a:srgbClr val="16181D"/>
                </a:solidFill>
                <a:latin typeface="Georgia"/>
              </a:rPr>
              <a:t>P99 queueing delay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0" y="2880360"/>
            <a:ext cx="6766560" cy="6400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8000"/>
              </a:lnSpc>
            </a:pPr>
            <a:r>
              <a:rPr sz="3000" b="1" i="0">
                <a:solidFill>
                  <a:srgbClr val="16181D"/>
                </a:solidFill>
                <a:latin typeface="Menlo"/>
              </a:rPr>
              <a:t>0.12 ms </a:t>
            </a:r>
            <a:r>
              <a:rPr sz="2400" b="0" i="0">
                <a:solidFill>
                  <a:srgbClr val="8F8E89"/>
                </a:solidFill>
                <a:latin typeface="Menlo"/>
              </a:rPr>
              <a:t>→   </a:t>
            </a:r>
            <a:r>
              <a:rPr sz="3000" b="1" i="0">
                <a:solidFill>
                  <a:srgbClr val="16181D"/>
                </a:solidFill>
                <a:latin typeface="Menlo"/>
              </a:rPr>
              <a:t>14.5 ms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840480"/>
            <a:ext cx="3566160" cy="6400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8000"/>
              </a:lnSpc>
            </a:pPr>
            <a:r>
              <a:rPr sz="1700" b="0" i="0">
                <a:solidFill>
                  <a:srgbClr val="16181D"/>
                </a:solidFill>
                <a:latin typeface="Georgia"/>
              </a:rPr>
              <a:t>packets dropped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0" y="3840480"/>
            <a:ext cx="6766560" cy="64008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8000"/>
              </a:lnSpc>
            </a:pPr>
            <a:r>
              <a:rPr sz="3000" b="1" i="0">
                <a:solidFill>
                  <a:srgbClr val="16181D"/>
                </a:solidFill>
                <a:latin typeface="Menlo"/>
              </a:rPr>
              <a:t>0       </a:t>
            </a:r>
            <a:r>
              <a:rPr sz="2400" b="0" i="0">
                <a:solidFill>
                  <a:srgbClr val="8F8E89"/>
                </a:solidFill>
                <a:latin typeface="Menlo"/>
              </a:rPr>
              <a:t>→   </a:t>
            </a:r>
            <a:r>
              <a:rPr sz="3000" b="1" i="0">
                <a:solidFill>
                  <a:srgbClr val="16181D"/>
                </a:solidFill>
                <a:latin typeface="Menlo"/>
              </a:rPr>
              <a:t>10,650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4983480"/>
            <a:ext cx="1088136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8000"/>
              </a:lnSpc>
            </a:pPr>
            <a:r>
              <a:rPr sz="1400" b="0" i="1">
                <a:solidFill>
                  <a:srgbClr val="56544E"/>
                </a:solidFill>
                <a:latin typeface="Georgia"/>
              </a:rPr>
              <a:t>100 Mbps link · 80 Mbps mean load · identical topology.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6547104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Traffic Has Shape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789920" y="6547104"/>
            <a:ext cx="914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02 / 36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868680"/>
            <a:ext cx="10972800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3400" b="1" i="0">
                <a:solidFill>
                  <a:srgbClr val="16181D"/>
                </a:solidFill>
                <a:latin typeface="Palatino"/>
              </a:rPr>
              <a:t>First: does traffic remember its past?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148840"/>
            <a:ext cx="4709160" cy="5316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400" b="0" i="1" dirty="0">
                <a:solidFill>
                  <a:srgbClr val="56544E"/>
                </a:solidFill>
                <a:latin typeface="Georgia"/>
              </a:rPr>
              <a:t>The question: when one moment is high, is the next one high too?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3154680"/>
            <a:ext cx="4617720" cy="25146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9525">
            <a:solidFill>
              <a:srgbClr val="E6E4D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14400" y="3410712"/>
            <a:ext cx="4069080" cy="1874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300" b="0" i="0">
                <a:solidFill>
                  <a:srgbClr val="16181D"/>
                </a:solidFill>
                <a:latin typeface="Georgia"/>
              </a:rPr>
              <a:t>•  Autocorrelation: compare a series to its own recent past.</a:t>
            </a:r>
          </a:p>
          <a:p>
            <a:pPr algn="l">
              <a:lnSpc>
                <a:spcPct val="132000"/>
              </a:lnSpc>
            </a:pPr>
            <a:r>
              <a:rPr sz="1300" b="0" i="0">
                <a:solidFill>
                  <a:srgbClr val="16181D"/>
                </a:solidFill>
                <a:latin typeface="Georgia"/>
              </a:rPr>
              <a:t>•  No memory: each moment is independent, so the ACF drops to 0 fast.</a:t>
            </a:r>
          </a:p>
          <a:p>
            <a:pPr algn="l">
              <a:lnSpc>
                <a:spcPct val="132000"/>
              </a:lnSpc>
            </a:pPr>
            <a:r>
              <a:rPr sz="1300" b="0" i="0">
                <a:solidFill>
                  <a:srgbClr val="16181D"/>
                </a:solidFill>
                <a:latin typeface="Georgia"/>
              </a:rPr>
              <a:t>•  Long memory: highs follow highs, so the ACF decays slowly.</a:t>
            </a:r>
          </a:p>
        </p:txBody>
      </p:sp>
      <p:pic>
        <p:nvPicPr>
          <p:cNvPr id="7" name="Picture 6" descr="primer_autocor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0680" y="2560320"/>
            <a:ext cx="6126480" cy="310896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7200" y="6547104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Traffic Has Shape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89920" y="6547104"/>
            <a:ext cx="914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22 / 36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868680"/>
            <a:ext cx="10972800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3400" b="1" i="0">
                <a:solidFill>
                  <a:srgbClr val="16181D"/>
                </a:solidFill>
                <a:latin typeface="Palatino"/>
              </a:rPr>
              <a:t>Self-similar: bursts within bursts.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011680"/>
            <a:ext cx="1088136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500" b="0" i="1">
                <a:solidFill>
                  <a:srgbClr val="56544E"/>
                </a:solidFill>
                <a:latin typeface="Georgia"/>
              </a:rPr>
              <a:t>Zoom into any burst and there are more bursts inside, at every scale.</a:t>
            </a:r>
          </a:p>
        </p:txBody>
      </p:sp>
      <p:pic>
        <p:nvPicPr>
          <p:cNvPr id="5" name="Picture 4" descr="shape_fract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2450591"/>
            <a:ext cx="10881360" cy="3200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6547104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Traffic Has Shape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89920" y="6547104"/>
            <a:ext cx="914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23 / 36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868680"/>
            <a:ext cx="10972800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3400" b="1" i="0">
                <a:solidFill>
                  <a:srgbClr val="16181D"/>
                </a:solidFill>
                <a:latin typeface="Palatino"/>
              </a:rPr>
              <a:t>Hurst: how much burstiness survives the zoom.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148840"/>
            <a:ext cx="470916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400" b="0" i="1">
                <a:solidFill>
                  <a:srgbClr val="56544E"/>
                </a:solidFill>
                <a:latin typeface="Georgia"/>
              </a:rPr>
              <a:t>Average over a wider window: short bursts blur away, long ones survive. Low H smooths to flat; high H stays bursty at every zoom.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3154680"/>
            <a:ext cx="4617720" cy="25146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9525">
            <a:solidFill>
              <a:srgbClr val="E6E4D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14400" y="3410712"/>
            <a:ext cx="4069080" cy="1874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300" b="0" i="0">
                <a:solidFill>
                  <a:srgbClr val="16181D"/>
                </a:solidFill>
                <a:latin typeface="Georgia"/>
              </a:rPr>
              <a:t>•  H = 0.5: no memory, just random noise; any window averages it to the mean.</a:t>
            </a:r>
          </a:p>
          <a:p>
            <a:pPr algn="l">
              <a:lnSpc>
                <a:spcPct val="132000"/>
              </a:lnSpc>
            </a:pPr>
            <a:r>
              <a:rPr sz="1300" b="0" i="0">
                <a:solidFill>
                  <a:srgbClr val="16181D"/>
                </a:solidFill>
                <a:latin typeface="Georgia"/>
              </a:rPr>
              <a:t>•  0.5 &lt; H &lt; 1: long swings outlast the window, so burstiness survives the zoom.</a:t>
            </a:r>
          </a:p>
          <a:p>
            <a:pPr algn="l">
              <a:lnSpc>
                <a:spcPct val="132000"/>
              </a:lnSpc>
            </a:pPr>
            <a:r>
              <a:rPr sz="1300" b="0" i="0">
                <a:solidFill>
                  <a:srgbClr val="16181D"/>
                </a:solidFill>
                <a:latin typeface="Georgia"/>
              </a:rPr>
              <a:t>•  H → 1: bursts at every scale, no window ever smooths it.</a:t>
            </a:r>
          </a:p>
          <a:p>
            <a:pPr algn="l">
              <a:lnSpc>
                <a:spcPct val="132000"/>
              </a:lnSpc>
            </a:pPr>
            <a:r>
              <a:rPr sz="1300" b="0" i="0">
                <a:solidFill>
                  <a:srgbClr val="16181D"/>
                </a:solidFill>
                <a:latin typeface="Georgia"/>
              </a:rPr>
              <a:t>•  Measured from how slowly variance falls as you widen the window.</a:t>
            </a:r>
          </a:p>
        </p:txBody>
      </p:sp>
      <p:pic>
        <p:nvPicPr>
          <p:cNvPr id="7" name="Picture 6" descr="primer_hurs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0680" y="2560320"/>
            <a:ext cx="6126480" cy="310896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7200" y="6547104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Traffic Has Shape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89920" y="6547104"/>
            <a:ext cx="914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24 / 36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868680"/>
            <a:ext cx="10972800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3400" b="1" i="0">
                <a:solidFill>
                  <a:srgbClr val="16181D"/>
                </a:solidFill>
                <a:latin typeface="Palatino"/>
              </a:rPr>
              <a:t>Pace the burst, and the queue clears.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103120"/>
            <a:ext cx="1088136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400" b="0" i="1">
                <a:solidFill>
                  <a:srgbClr val="56544E"/>
                </a:solidFill>
                <a:latin typeface="Georgia"/>
              </a:rPr>
              <a:t>Spread the same burst out in time: no drops, and the queue stays small.</a:t>
            </a:r>
          </a:p>
        </p:txBody>
      </p:sp>
      <p:pic>
        <p:nvPicPr>
          <p:cNvPr id="5" name="Picture 4" descr="ns3_pacin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2606040"/>
            <a:ext cx="10881360" cy="30175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6547104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Traffic Has Shape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89920" y="6547104"/>
            <a:ext cx="914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26 / 36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822960" y="2331720"/>
            <a:ext cx="640080" cy="54864"/>
          </a:xfrm>
          <a:prstGeom prst="rect">
            <a:avLst/>
          </a:prstGeom>
          <a:solidFill>
            <a:srgbClr val="C089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822960" y="2450592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400" b="1" i="0">
                <a:solidFill>
                  <a:srgbClr val="C0892E"/>
                </a:solidFill>
                <a:latin typeface="Menlo"/>
              </a:rPr>
              <a:t>AXIS 4 OF 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971800"/>
            <a:ext cx="10698480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5800" b="1" i="0">
                <a:solidFill>
                  <a:srgbClr val="16181D"/>
                </a:solidFill>
                <a:latin typeface="Palatino"/>
              </a:rPr>
              <a:t>Spatial shape.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547104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Traffic Has Shape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89920" y="6547104"/>
            <a:ext cx="914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27 / 36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868680"/>
            <a:ext cx="10972800" cy="55463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3400" b="1" i="0" dirty="0">
                <a:solidFill>
                  <a:srgbClr val="16181D"/>
                </a:solidFill>
                <a:latin typeface="Palatino"/>
              </a:rPr>
              <a:t>Read the traffic matrix.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011680"/>
            <a:ext cx="10881360" cy="2322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400" b="0" i="1" dirty="0">
                <a:solidFill>
                  <a:srgbClr val="56544E"/>
                </a:solidFill>
                <a:latin typeface="Georgia"/>
              </a:rPr>
              <a:t>Topology is supply; the traffic matrix is demand</a:t>
            </a:r>
            <a:r>
              <a:rPr lang="en-US" sz="1400" i="1" dirty="0">
                <a:solidFill>
                  <a:srgbClr val="56544E"/>
                </a:solidFill>
                <a:latin typeface="Georgia"/>
              </a:rPr>
              <a:t>. </a:t>
            </a:r>
            <a:r>
              <a:rPr sz="1400" b="0" i="1" dirty="0">
                <a:solidFill>
                  <a:srgbClr val="56544E"/>
                </a:solidFill>
                <a:latin typeface="Georgia"/>
              </a:rPr>
              <a:t>model: pipe, gravity, or hose.</a:t>
            </a:r>
          </a:p>
        </p:txBody>
      </p:sp>
      <p:pic>
        <p:nvPicPr>
          <p:cNvPr id="5" name="Picture 4" descr="traffic_matrix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2651760"/>
            <a:ext cx="10881360" cy="29718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6547104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Traffic Has Shape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89920" y="6547104"/>
            <a:ext cx="914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28 / 36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868680"/>
            <a:ext cx="10972800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3400" b="1" i="0">
                <a:solidFill>
                  <a:srgbClr val="16181D"/>
                </a:solidFill>
                <a:latin typeface="Palatino"/>
              </a:rPr>
              <a:t>Pipe model: specify every pair.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148840"/>
            <a:ext cx="470916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400" b="0" i="1">
                <a:solidFill>
                  <a:srgbClr val="56544E"/>
                </a:solidFill>
                <a:latin typeface="Georgia"/>
              </a:rPr>
              <a:t>Name the demand for every source→destination pair: ground truth, but expensive to get and quick to go stale.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3154680"/>
            <a:ext cx="4617720" cy="25146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9525">
            <a:solidFill>
              <a:srgbClr val="E6E4D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14400" y="3410712"/>
            <a:ext cx="4069080" cy="1874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300" b="0" i="0">
                <a:solidFill>
                  <a:srgbClr val="16181D"/>
                </a:solidFill>
                <a:latin typeface="Georgia"/>
              </a:rPr>
              <a:t>•  One number per ordered pair: the complete origin→destination table.</a:t>
            </a:r>
          </a:p>
          <a:p>
            <a:pPr algn="l">
              <a:lnSpc>
                <a:spcPct val="132000"/>
              </a:lnSpc>
            </a:pPr>
            <a:r>
              <a:rPr sz="1300" b="0" i="0">
                <a:solidFill>
                  <a:srgbClr val="16181D"/>
                </a:solidFill>
                <a:latin typeface="Georgia"/>
              </a:rPr>
              <a:t>•  Exact: nothing is assumed or averaged.</a:t>
            </a:r>
          </a:p>
          <a:p>
            <a:pPr algn="l">
              <a:lnSpc>
                <a:spcPct val="132000"/>
              </a:lnSpc>
            </a:pPr>
            <a:r>
              <a:rPr sz="1300" b="0" i="0">
                <a:solidFill>
                  <a:srgbClr val="16181D"/>
                </a:solidFill>
                <a:latin typeface="Georgia"/>
              </a:rPr>
              <a:t>•  But N² entries (≈1M for 1000 nodes), and it shifts constantly.</a:t>
            </a:r>
          </a:p>
          <a:p>
            <a:pPr algn="l">
              <a:lnSpc>
                <a:spcPct val="132000"/>
              </a:lnSpc>
            </a:pPr>
            <a:r>
              <a:rPr sz="1300" b="0" i="0">
                <a:solidFill>
                  <a:srgbClr val="16181D"/>
                </a:solidFill>
                <a:latin typeface="Georgia"/>
              </a:rPr>
              <a:t>•  We can rarely measure all of it directly.</a:t>
            </a:r>
          </a:p>
        </p:txBody>
      </p:sp>
      <p:pic>
        <p:nvPicPr>
          <p:cNvPr id="7" name="Picture 6" descr="tm_pip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0680" y="2560320"/>
            <a:ext cx="6126480" cy="310896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7200" y="6547104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Traffic Has Shape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89920" y="6547104"/>
            <a:ext cx="914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29 / 36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868680"/>
            <a:ext cx="10972800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3400" b="1" i="0">
                <a:solidFill>
                  <a:srgbClr val="16181D"/>
                </a:solidFill>
                <a:latin typeface="Palatino"/>
              </a:rPr>
              <a:t>Gravity model: infer pairs from send/receive totals.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148840"/>
            <a:ext cx="470916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400" b="0" i="1">
                <a:solidFill>
                  <a:srgbClr val="56544E"/>
                </a:solidFill>
                <a:latin typeface="Georgia"/>
              </a:rPr>
              <a:t>We CAN measure how much each node sends and receives. Gravity fills in the pairs from just those.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3154680"/>
            <a:ext cx="4617720" cy="25146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9525">
            <a:solidFill>
              <a:srgbClr val="E6E4D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14400" y="3410712"/>
            <a:ext cx="4069080" cy="1874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300" b="0" i="0">
                <a:solidFill>
                  <a:srgbClr val="16181D"/>
                </a:solidFill>
                <a:latin typeface="Georgia"/>
              </a:rPr>
              <a:t>•  demand(i→j) ∝ out(i) × in(j): big senders × big receivers.</a:t>
            </a:r>
          </a:p>
          <a:p>
            <a:pPr algn="l">
              <a:lnSpc>
                <a:spcPct val="132000"/>
              </a:lnSpc>
            </a:pPr>
            <a:r>
              <a:rPr sz="1300" b="0" i="0">
                <a:solidFill>
                  <a:srgbClr val="16181D"/>
                </a:solidFill>
                <a:latin typeface="Georgia"/>
              </a:rPr>
              <a:t>•  Like gravity / trade between cities by size.</a:t>
            </a:r>
          </a:p>
          <a:p>
            <a:pPr algn="l">
              <a:lnSpc>
                <a:spcPct val="132000"/>
              </a:lnSpc>
            </a:pPr>
            <a:r>
              <a:rPr sz="1300" b="0" i="0">
                <a:solidFill>
                  <a:srgbClr val="16181D"/>
                </a:solidFill>
                <a:latin typeface="Georgia"/>
              </a:rPr>
              <a:t>•  Needs only 2N totals (interface counters), not N².</a:t>
            </a:r>
          </a:p>
          <a:p>
            <a:pPr algn="l">
              <a:lnSpc>
                <a:spcPct val="132000"/>
              </a:lnSpc>
            </a:pPr>
            <a:r>
              <a:rPr sz="1300" b="0" i="0">
                <a:solidFill>
                  <a:srgbClr val="16181D"/>
                </a:solidFill>
                <a:latin typeface="Georgia"/>
              </a:rPr>
              <a:t>•  Tomogravity adds link-load counts to sharpen it.</a:t>
            </a:r>
          </a:p>
        </p:txBody>
      </p:sp>
      <p:pic>
        <p:nvPicPr>
          <p:cNvPr id="7" name="Picture 6" descr="tm_gravit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0680" y="2560320"/>
            <a:ext cx="6126480" cy="310896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7200" y="6547104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Traffic Has Shape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89920" y="6547104"/>
            <a:ext cx="914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30 / 36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868680"/>
            <a:ext cx="10972800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3400" b="1" i="0">
                <a:solidFill>
                  <a:srgbClr val="16181D"/>
                </a:solidFill>
                <a:latin typeface="Palatino"/>
              </a:rPr>
              <a:t>Hose: bound the node, not the matrix.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148840"/>
            <a:ext cx="470916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400" b="0" i="1">
                <a:solidFill>
                  <a:srgbClr val="56544E"/>
                </a:solidFill>
                <a:latin typeface="Georgia"/>
              </a:rPr>
              <a:t>Don't model the matrix at all: commit only to each node's total in and out. Best when the matrix won't hold still.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3154680"/>
            <a:ext cx="4617720" cy="25146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9525">
            <a:solidFill>
              <a:srgbClr val="E6E4D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14400" y="3410712"/>
            <a:ext cx="4069080" cy="1874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300" b="0" i="0">
                <a:solidFill>
                  <a:srgbClr val="16181D"/>
                </a:solidFill>
                <a:latin typeface="Georgia"/>
              </a:rPr>
              <a:t>•  Per node: ≤ X out, ≤ Y in, like a water hose's flow rate.</a:t>
            </a:r>
          </a:p>
          <a:p>
            <a:pPr algn="l">
              <a:lnSpc>
                <a:spcPct val="132000"/>
              </a:lnSpc>
            </a:pPr>
            <a:r>
              <a:rPr sz="1300" b="0" i="0">
                <a:solidFill>
                  <a:srgbClr val="16181D"/>
                </a:solidFill>
                <a:latin typeface="Georgia"/>
              </a:rPr>
              <a:t>•  The network must handle ANY matrix within those limits.</a:t>
            </a:r>
          </a:p>
          <a:p>
            <a:pPr algn="l">
              <a:lnSpc>
                <a:spcPct val="132000"/>
              </a:lnSpc>
            </a:pPr>
            <a:r>
              <a:rPr sz="1300" b="0" i="0">
                <a:solidFill>
                  <a:srgbClr val="16181D"/>
                </a:solidFill>
                <a:latin typeface="Georgia"/>
              </a:rPr>
              <a:t>•  Robust when the matrix is unknown or shifts (VPNs, multi-tenant).</a:t>
            </a:r>
          </a:p>
          <a:p>
            <a:pPr algn="l">
              <a:lnSpc>
                <a:spcPct val="132000"/>
              </a:lnSpc>
            </a:pPr>
            <a:r>
              <a:rPr sz="1300" b="0" i="0">
                <a:solidFill>
                  <a:srgbClr val="16181D"/>
                </a:solidFill>
                <a:latin typeface="Georgia"/>
              </a:rPr>
              <a:t>•  Trades some capacity efficiency for robustness.</a:t>
            </a:r>
          </a:p>
        </p:txBody>
      </p:sp>
      <p:pic>
        <p:nvPicPr>
          <p:cNvPr id="7" name="Picture 6" descr="tm_hos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0680" y="2560320"/>
            <a:ext cx="6126480" cy="310896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7200" y="6547104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Traffic Has Shape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89920" y="6547104"/>
            <a:ext cx="914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31 / 36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868680"/>
            <a:ext cx="10972800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3400" b="1" i="0">
                <a:solidFill>
                  <a:srgbClr val="16181D"/>
                </a:solidFill>
                <a:latin typeface="Palatino"/>
              </a:rPr>
              <a:t>Capacity has location.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057400"/>
            <a:ext cx="10881360" cy="486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400" b="0" i="1" dirty="0">
                <a:solidFill>
                  <a:srgbClr val="56544E"/>
                </a:solidFill>
                <a:latin typeface="Georgia"/>
              </a:rPr>
              <a:t>Route the same 100 units over a leaf / spine fabric. Spread it evenly and every link sits at 25%; aim it many-to-one and one leaf saturates while the rest sit idle. Same demand, different destination, different bottleneck.</a:t>
            </a:r>
          </a:p>
        </p:txBody>
      </p:sp>
      <p:pic>
        <p:nvPicPr>
          <p:cNvPr id="5" name="Picture 4" descr="ns3_fabric_uti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2651760"/>
            <a:ext cx="10881360" cy="299923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6547104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Traffic Has Shape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89920" y="6547104"/>
            <a:ext cx="914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32 / 36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868680"/>
            <a:ext cx="10972800" cy="11197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3400" b="1" i="0" dirty="0">
                <a:solidFill>
                  <a:srgbClr val="16181D"/>
                </a:solidFill>
                <a:latin typeface="Palatino"/>
              </a:rPr>
              <a:t>Four ways the same traffic
can behave differently.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2468880"/>
            <a:ext cx="5349240" cy="173736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9525">
            <a:solidFill>
              <a:srgbClr val="BBD0D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14400" y="2633472"/>
            <a:ext cx="48006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200" b="1" i="0">
                <a:solidFill>
                  <a:srgbClr val="2D6E8E"/>
                </a:solidFill>
                <a:latin typeface="Menlo"/>
              </a:rPr>
              <a:t>SIZE</a:t>
            </a:r>
          </a:p>
        </p:txBody>
      </p:sp>
      <p:pic>
        <p:nvPicPr>
          <p:cNvPr id="7" name="Picture 6" descr="glyph_siz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2944368"/>
            <a:ext cx="4800600" cy="82296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14400" y="3822192"/>
            <a:ext cx="480060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200" b="0" i="1">
                <a:solidFill>
                  <a:srgbClr val="56544E"/>
                </a:solidFill>
                <a:latin typeface="Georgia"/>
              </a:rPr>
              <a:t>How big are the flows?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172200" y="2468880"/>
            <a:ext cx="5349240" cy="173736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9525">
            <a:solidFill>
              <a:srgbClr val="E2C5B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6446520" y="2633472"/>
            <a:ext cx="48006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200" b="1" i="0">
                <a:solidFill>
                  <a:srgbClr val="B0573C"/>
                </a:solidFill>
                <a:latin typeface="Menlo"/>
              </a:rPr>
              <a:t>ARRIVAL</a:t>
            </a:r>
          </a:p>
        </p:txBody>
      </p:sp>
      <p:pic>
        <p:nvPicPr>
          <p:cNvPr id="11" name="Picture 10" descr="glyph_arriva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6520" y="2944368"/>
            <a:ext cx="4800600" cy="82296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446520" y="3822192"/>
            <a:ext cx="480060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200" b="0" i="1">
                <a:solidFill>
                  <a:srgbClr val="56544E"/>
                </a:solidFill>
                <a:latin typeface="Georgia"/>
              </a:rPr>
              <a:t>Do they arrive smoothly or together?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40080" y="4343400"/>
            <a:ext cx="5349240" cy="173736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9525">
            <a:solidFill>
              <a:srgbClr val="C6D6C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914400" y="4507992"/>
            <a:ext cx="48006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200" b="1" i="0">
                <a:solidFill>
                  <a:srgbClr val="4F7A4A"/>
                </a:solidFill>
                <a:latin typeface="Menlo"/>
              </a:rPr>
              <a:t>TIME-SCALE</a:t>
            </a:r>
          </a:p>
        </p:txBody>
      </p:sp>
      <p:pic>
        <p:nvPicPr>
          <p:cNvPr id="15" name="Picture 14" descr="glyph_tim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400" y="4818888"/>
            <a:ext cx="4800600" cy="82296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914400" y="5696712"/>
            <a:ext cx="480060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200" b="0" i="1">
                <a:solidFill>
                  <a:srgbClr val="56544E"/>
                </a:solidFill>
                <a:latin typeface="Georgia"/>
              </a:rPr>
              <a:t>Does the pattern survive aggregation?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172200" y="4343400"/>
            <a:ext cx="5349240" cy="173736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9525">
            <a:solidFill>
              <a:srgbClr val="E6D6A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6446520" y="4507992"/>
            <a:ext cx="48006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200" b="1" i="0">
                <a:solidFill>
                  <a:srgbClr val="C0892E"/>
                </a:solidFill>
                <a:latin typeface="Menlo"/>
              </a:rPr>
              <a:t>SPATIAL</a:t>
            </a:r>
          </a:p>
        </p:txBody>
      </p:sp>
      <p:pic>
        <p:nvPicPr>
          <p:cNvPr id="19" name="Picture 18" descr="glyph_spatial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46520" y="4818888"/>
            <a:ext cx="4800600" cy="82296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6446520" y="5696712"/>
            <a:ext cx="4800600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200" b="0" i="1">
                <a:solidFill>
                  <a:srgbClr val="56544E"/>
                </a:solidFill>
                <a:latin typeface="Georgia"/>
              </a:rPr>
              <a:t>Where does the traffic land?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57200" y="6547104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Traffic Has Shape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789920" y="6547104"/>
            <a:ext cx="914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04 / 36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868680"/>
            <a:ext cx="10972800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3400" b="1" i="0">
                <a:solidFill>
                  <a:srgbClr val="16181D"/>
                </a:solidFill>
                <a:latin typeface="Palatino"/>
              </a:rPr>
              <a:t>ECMP needs many flows per path.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011680"/>
            <a:ext cx="1088136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500" b="0" i="1">
                <a:solidFill>
                  <a:srgbClr val="56544E"/>
                </a:solidFill>
                <a:latin typeface="Georgia"/>
              </a:rPr>
              <a:t>At flows ≈ paths, one path runs ~4× hot; ECMP only balances when flows ≫ paths.</a:t>
            </a:r>
          </a:p>
        </p:txBody>
      </p:sp>
      <p:pic>
        <p:nvPicPr>
          <p:cNvPr id="5" name="Picture 4" descr="ecmp_balanc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2542032"/>
            <a:ext cx="10881360" cy="31089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6547104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Traffic Has Shape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89920" y="6547104"/>
            <a:ext cx="914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33 / 36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868680"/>
            <a:ext cx="10972800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3400" b="1" i="0">
                <a:solidFill>
                  <a:srgbClr val="16181D"/>
                </a:solidFill>
                <a:latin typeface="Palatino"/>
              </a:rPr>
              <a:t>Coupon collector: the last paths fill slowest.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011680"/>
            <a:ext cx="1088136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500" b="0" i="1">
                <a:solidFill>
                  <a:srgbClr val="56544E"/>
                </a:solidFill>
                <a:latin typeface="Georgia"/>
              </a:rPr>
              <a:t>Half the paths fill by ~11 flows; all 16 take ~54. Few flows on many paths means idle links beside a hot one.</a:t>
            </a:r>
          </a:p>
        </p:txBody>
      </p:sp>
      <p:pic>
        <p:nvPicPr>
          <p:cNvPr id="5" name="Picture 4" descr="coupon_cover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2542032"/>
            <a:ext cx="10881360" cy="31089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6547104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Traffic Has Shape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89920" y="6547104"/>
            <a:ext cx="914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34 / 36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868680"/>
            <a:ext cx="10972800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3400" b="1" i="0">
                <a:solidFill>
                  <a:srgbClr val="16181D"/>
                </a:solidFill>
                <a:latin typeface="Palatino"/>
              </a:rPr>
              <a:t>Different failures, different fingerprints.</a:t>
            </a:r>
          </a:p>
        </p:txBody>
      </p:sp>
      <p:pic>
        <p:nvPicPr>
          <p:cNvPr id="4" name="Picture 3" descr="shape_fingerpri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1371600"/>
            <a:ext cx="10881360" cy="46634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6547104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Traffic Has Shape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789920" y="6547104"/>
            <a:ext cx="914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35 / 36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4000" b="1" i="0">
                <a:solidFill>
                  <a:srgbClr val="16181D"/>
                </a:solidFill>
                <a:latin typeface="Palatino"/>
              </a:rPr>
              <a:t>The number is one view.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2971800"/>
            <a:ext cx="10515600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4000" b="1" i="0">
                <a:solidFill>
                  <a:srgbClr val="16181D"/>
                </a:solidFill>
                <a:latin typeface="Palatino"/>
              </a:rPr>
              <a:t>The shape is another.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60520"/>
            <a:ext cx="1051560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2200" b="0" i="1">
                <a:solidFill>
                  <a:srgbClr val="8F8E89"/>
                </a:solidFill>
                <a:latin typeface="Menlo"/>
              </a:rPr>
              <a:t>distribution · timing · memory · location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547104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Traffic Has Shape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89920" y="6547104"/>
            <a:ext cx="914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36 / 36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822960" y="2331720"/>
            <a:ext cx="640080" cy="54864"/>
          </a:xfrm>
          <a:prstGeom prst="rect">
            <a:avLst/>
          </a:prstGeom>
          <a:solidFill>
            <a:srgbClr val="2D6E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822960" y="2450592"/>
            <a:ext cx="73152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400" b="1" i="0">
                <a:solidFill>
                  <a:srgbClr val="2D6E8E"/>
                </a:solidFill>
                <a:latin typeface="Menlo"/>
              </a:rPr>
              <a:t>AXIS 1 OF 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971800"/>
            <a:ext cx="10698480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5000"/>
              </a:lnSpc>
            </a:pPr>
            <a:r>
              <a:rPr sz="5800" b="1" i="0">
                <a:solidFill>
                  <a:srgbClr val="16181D"/>
                </a:solidFill>
                <a:latin typeface="Palatino"/>
              </a:rPr>
              <a:t>Size shape.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547104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Traffic Has Shape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89920" y="6547104"/>
            <a:ext cx="914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06 / 36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868680"/>
            <a:ext cx="10972800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3400" b="1" i="0">
                <a:solidFill>
                  <a:srgbClr val="16181D"/>
                </a:solidFill>
                <a:latin typeface="Palatino"/>
              </a:rPr>
              <a:t>The tail is often where network behavior changes.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148840"/>
            <a:ext cx="470916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400" b="0" i="1">
                <a:solidFill>
                  <a:srgbClr val="56544E"/>
                </a:solidFill>
                <a:latin typeface="Georgia"/>
              </a:rPr>
              <a:t>We read the mean and p95, two points. The distribution is the whole shape, and for traffic the tail is where the bytes are.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3154680"/>
            <a:ext cx="4617720" cy="251460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9525">
            <a:solidFill>
              <a:srgbClr val="E6E4D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14400" y="3410712"/>
            <a:ext cx="4069080" cy="1874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2000"/>
              </a:lnSpc>
            </a:pPr>
            <a:r>
              <a:rPr sz="1300" b="0" i="0">
                <a:solidFill>
                  <a:srgbClr val="16181D"/>
                </a:solidFill>
                <a:latin typeface="Georgia"/>
              </a:rPr>
              <a:t>•  Distribution: how often each size shows up.</a:t>
            </a:r>
          </a:p>
          <a:p>
            <a:pPr algn="l">
              <a:lnSpc>
                <a:spcPct val="132000"/>
              </a:lnSpc>
            </a:pPr>
            <a:r>
              <a:rPr sz="1300" b="0" i="0">
                <a:solidFill>
                  <a:srgbClr val="16181D"/>
                </a:solidFill>
                <a:latin typeface="Georgia"/>
              </a:rPr>
              <a:t>•  Light tail: extremes are rare and small (bell curve).</a:t>
            </a:r>
          </a:p>
          <a:p>
            <a:pPr algn="l">
              <a:lnSpc>
                <a:spcPct val="132000"/>
              </a:lnSpc>
            </a:pPr>
            <a:r>
              <a:rPr sz="1300" b="0" i="0">
                <a:solidFill>
                  <a:srgbClr val="16181D"/>
                </a:solidFill>
                <a:latin typeface="Georgia"/>
              </a:rPr>
              <a:t>•  Heavy tail: rare giant flows dominate the bytes.</a:t>
            </a:r>
          </a:p>
          <a:p>
            <a:pPr algn="l">
              <a:lnSpc>
                <a:spcPct val="132000"/>
              </a:lnSpc>
            </a:pPr>
            <a:r>
              <a:rPr sz="1300" b="0" i="0">
                <a:solidFill>
                  <a:srgbClr val="16181D"/>
                </a:solidFill>
                <a:latin typeface="Georgia"/>
              </a:rPr>
              <a:t>•  CCDF = P(size &gt; x): reads the tail directly.</a:t>
            </a:r>
          </a:p>
        </p:txBody>
      </p:sp>
      <p:pic>
        <p:nvPicPr>
          <p:cNvPr id="7" name="Picture 6" descr="primer_tai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0680" y="2560320"/>
            <a:ext cx="6126480" cy="310896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7200" y="6547104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Traffic Has Shape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89920" y="6547104"/>
            <a:ext cx="914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07 / 36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868680"/>
            <a:ext cx="10972800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3400" b="1" i="0">
                <a:solidFill>
                  <a:srgbClr val="16181D"/>
                </a:solidFill>
                <a:latin typeface="Palatino"/>
              </a:rPr>
              <a:t>Look beyond the typical value.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011680"/>
            <a:ext cx="10881360" cy="26962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500" b="0" i="1" dirty="0">
                <a:solidFill>
                  <a:srgbClr val="56544E"/>
                </a:solidFill>
                <a:latin typeface="Georgia"/>
              </a:rPr>
              <a:t>When sizes are heavy-tailed, the tail</a:t>
            </a:r>
            <a:r>
              <a:rPr lang="en-US" sz="1500" i="1" dirty="0">
                <a:solidFill>
                  <a:srgbClr val="56544E"/>
                </a:solidFill>
                <a:latin typeface="Georgia"/>
              </a:rPr>
              <a:t> </a:t>
            </a:r>
            <a:r>
              <a:rPr sz="1500" b="0" i="1" dirty="0">
                <a:solidFill>
                  <a:srgbClr val="56544E"/>
                </a:solidFill>
                <a:latin typeface="Georgia"/>
              </a:rPr>
              <a:t>is where the bytes are.</a:t>
            </a:r>
          </a:p>
        </p:txBody>
      </p:sp>
      <p:pic>
        <p:nvPicPr>
          <p:cNvPr id="5" name="Picture 4" descr="heavytai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2770632"/>
            <a:ext cx="10881360" cy="28803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6547104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Traffic Has Shape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89920" y="6547104"/>
            <a:ext cx="914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08 / 36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868680"/>
            <a:ext cx="10972800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3400" b="1" i="0">
                <a:solidFill>
                  <a:srgbClr val="16181D"/>
                </a:solidFill>
                <a:latin typeface="Palatino"/>
              </a:rPr>
              <a:t>Flow count and byte load can tell different stories.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011680"/>
            <a:ext cx="1088136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500" b="0" i="1">
                <a:solidFill>
                  <a:srgbClr val="56544E"/>
                </a:solidFill>
                <a:latin typeface="Georgia"/>
              </a:rPr>
              <a:t>ECMP spreads flow IDs. It does not spread bytes evenly.</a:t>
            </a:r>
          </a:p>
        </p:txBody>
      </p:sp>
      <p:pic>
        <p:nvPicPr>
          <p:cNvPr id="5" name="Picture 4" descr="mice_elephant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2770632"/>
            <a:ext cx="10881360" cy="28803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6547104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Traffic Has Shape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89920" y="6547104"/>
            <a:ext cx="914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09 / 36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868680"/>
            <a:ext cx="10972800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3400" b="1" i="0">
                <a:solidFill>
                  <a:srgbClr val="16181D"/>
                </a:solidFill>
                <a:latin typeface="Palatino"/>
              </a:rPr>
              <a:t>A few elephants move
the mice tail.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103120"/>
            <a:ext cx="1088136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400" b="0" i="1">
                <a:solidFill>
                  <a:srgbClr val="56544E"/>
                </a:solidFill>
                <a:latin typeface="Georgia"/>
              </a:rPr>
              <a:t>Same total bytes, same 400 flows, same start pattern, same link. Only the size distribution changes. Equal sizes finish fast. When bytes concentrate into a few elephants, the small-flow tail blows out.</a:t>
            </a:r>
          </a:p>
        </p:txBody>
      </p:sp>
      <p:pic>
        <p:nvPicPr>
          <p:cNvPr id="5" name="Picture 4" descr="ns3_size_fc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2606040"/>
            <a:ext cx="10881360" cy="30175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6547104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Traffic Has Shape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89920" y="6547104"/>
            <a:ext cx="914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10 / 36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868680"/>
            <a:ext cx="10972800" cy="1371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3400" b="1" i="0">
                <a:solidFill>
                  <a:srgbClr val="16181D"/>
                </a:solidFill>
                <a:latin typeface="Palatino"/>
              </a:rPr>
              <a:t>Once we know the shape, we have options.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2103120"/>
            <a:ext cx="1088136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400" b="0" i="1">
                <a:solidFill>
                  <a:srgbClr val="56544E"/>
                </a:solidFill>
                <a:latin typeface="Georgia"/>
              </a:rPr>
              <a:t>Same heavy-tailed workload, two policies: one shared queue vs isolating the short flows (mouse-priority scheduling). No extra capacity, just a size-aware queue.</a:t>
            </a:r>
          </a:p>
        </p:txBody>
      </p:sp>
      <p:pic>
        <p:nvPicPr>
          <p:cNvPr id="5" name="Picture 4" descr="ns3_size_mitigat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2697480"/>
            <a:ext cx="10881360" cy="29260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6547104"/>
            <a:ext cx="5486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Traffic Has Shape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89920" y="6547104"/>
            <a:ext cx="914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8000"/>
              </a:lnSpc>
            </a:pPr>
            <a:r>
              <a:rPr sz="800" b="0" i="0">
                <a:solidFill>
                  <a:srgbClr val="C2BFB8"/>
                </a:solidFill>
                <a:latin typeface="Menlo"/>
              </a:rPr>
              <a:t>11 / 36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825c952f-1947-4719-99e7-7bc5a76060a8}" enabled="1" method="Standard" siteId="{4e2c6054-71cb-48f1-bd6c-3a9705aca71b}" contentBits="3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1401</Words>
  <Application>Microsoft Macintosh PowerPoint</Application>
  <PresentationFormat>Widescreen</PresentationFormat>
  <Paragraphs>167</Paragraphs>
  <Slides>33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0" baseType="lpstr">
      <vt:lpstr>Aptos</vt:lpstr>
      <vt:lpstr>Arial</vt:lpstr>
      <vt:lpstr>Calibri</vt:lpstr>
      <vt:lpstr>Georgia</vt:lpstr>
      <vt:lpstr>Menlo</vt:lpstr>
      <vt:lpstr>Palatino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>generated using python-pptx</dc:description>
  <cp:lastModifiedBy>Diptanshu Singh</cp:lastModifiedBy>
  <cp:revision>32</cp:revision>
  <dcterms:created xsi:type="dcterms:W3CDTF">2013-01-27T09:14:16Z</dcterms:created>
  <dcterms:modified xsi:type="dcterms:W3CDTF">2026-07-01T23:15:40Z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Office Theme:10</vt:lpwstr>
  </property>
  <property fmtid="{D5CDD505-2E9C-101B-9397-08002B2CF9AE}" pid="3" name="ClassificationContentMarkingFooterText">
    <vt:lpwstr>Confidential - Oracle Restricted \Employees Only</vt:lpwstr>
  </property>
  <property fmtid="{D5CDD505-2E9C-101B-9397-08002B2CF9AE}" pid="4" name="ClassificationContentMarkingHeaderLocations">
    <vt:lpwstr>Office Theme:9</vt:lpwstr>
  </property>
  <property fmtid="{D5CDD505-2E9C-101B-9397-08002B2CF9AE}" pid="5" name="ClassificationContentMarkingHeaderText">
    <vt:lpwstr>Confidential - Oracle Restricted \Employees Only</vt:lpwstr>
  </property>
</Properties>
</file>